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7" r:id="rId2"/>
    <p:sldId id="266" r:id="rId3"/>
    <p:sldId id="260" r:id="rId4"/>
    <p:sldId id="261" r:id="rId5"/>
    <p:sldId id="262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67" r:id="rId17"/>
    <p:sldId id="279" r:id="rId18"/>
    <p:sldId id="25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043" autoAdjust="0"/>
  </p:normalViewPr>
  <p:slideViewPr>
    <p:cSldViewPr>
      <p:cViewPr varScale="1">
        <p:scale>
          <a:sx n="50" d="100"/>
          <a:sy n="50" d="100"/>
        </p:scale>
        <p:origin x="10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FA88C-84E4-45E0-9518-0FE21A30A7D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39709-6C88-4AB3-8897-6626A0808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4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39709-6C88-4AB3-8897-6626A0808C7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45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91082F-7265-4B5C-9CB9-4FBC856B5A7B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71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7438AD-DF35-48A6-BBEE-EEA6353A770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14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5514F-47EA-4177-8E9A-57CF7F8E4BB1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92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41F1AB-DA2B-43F0-8361-00D48543D8F1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33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B65A92-A3E5-4AD5-8EDC-5FA1D4B7A9E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41696" lvl="1" indent="-284187">
              <a:buFontTx/>
              <a:buNone/>
            </a:pPr>
            <a:endParaRPr lang="en-US" baseline="0" dirty="0" smtClean="0"/>
          </a:p>
          <a:p>
            <a:pPr marL="741696" lvl="1" indent="-284187">
              <a:buFontTx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2291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B65A92-A3E5-4AD5-8EDC-5FA1D4B7A9E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41696" lvl="1" indent="-284187">
              <a:buFontTx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2128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39709-6C88-4AB3-8897-6626A0808C7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99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39709-6C88-4AB3-8897-6626A0808C7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6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39709-6C88-4AB3-8897-6626A0808C7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16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39709-6C88-4AB3-8897-6626A0808C7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87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39709-6C88-4AB3-8897-6626A0808C7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7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B65A92-A3E5-4AD5-8EDC-5FA1D4B7A9E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41696" lvl="1" indent="-284187">
              <a:buFontTx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841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B65A92-A3E5-4AD5-8EDC-5FA1D4B7A9E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41696" lvl="1" indent="-284187">
              <a:buFontTx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7490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255E4-158E-48D2-8B91-509FE0CFCC89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39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D8C886-0E1E-49A7-A6CE-5B0D01D05AD0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64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2CBDA-45C8-4F10-BD19-B41645972DF7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54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B7443-0B22-453A-8B19-523DB42ED96F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8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SGA Mentoring Scheme Experience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Brian </a:t>
            </a:r>
            <a:r>
              <a:rPr lang="en-US" sz="2700" dirty="0" err="1" smtClean="0">
                <a:solidFill>
                  <a:schemeClr val="tx1"/>
                </a:solidFill>
              </a:rPr>
              <a:t>Kastl</a:t>
            </a:r>
            <a:r>
              <a:rPr lang="en-US" sz="2700" dirty="0" smtClean="0">
                <a:solidFill>
                  <a:schemeClr val="tx1"/>
                </a:solidFill>
              </a:rPr>
              <a:t> (Mentee) and </a:t>
            </a:r>
            <a:r>
              <a:rPr lang="en-US" sz="2700" dirty="0" err="1" smtClean="0">
                <a:solidFill>
                  <a:schemeClr val="tx1"/>
                </a:solidFill>
              </a:rPr>
              <a:t>JuanSe</a:t>
            </a:r>
            <a:r>
              <a:rPr lang="en-US" sz="2700" dirty="0" smtClean="0">
                <a:solidFill>
                  <a:schemeClr val="tx1"/>
                </a:solidFill>
              </a:rPr>
              <a:t> Sebastian Lozano (Mentor)</a:t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October 27, 2014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6" name="Picture 5" descr="C:\GeekSquad Backup\Documents and Settings\Brian Kastl.KASTLCOMPAQ\Desktop\APLP\GIST\On Travel\PLAN\SGA Mentor\Report\Content Report\me and juan2.JPG"/>
          <p:cNvPicPr>
            <a:picLocks noChangeAspect="1"/>
          </p:cNvPicPr>
          <p:nvPr/>
        </p:nvPicPr>
        <p:blipFill>
          <a:blip r:embed="rId3" cstate="print"/>
          <a:srcRect r="29538"/>
          <a:stretch>
            <a:fillRect/>
          </a:stretch>
        </p:blipFill>
        <p:spPr bwMode="auto">
          <a:xfrm rot="16200000">
            <a:off x="2365353" y="1932398"/>
            <a:ext cx="4770052" cy="508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 rot="1190243">
            <a:off x="1268413" y="2198688"/>
            <a:ext cx="2898775" cy="1433512"/>
          </a:xfrm>
          <a:prstGeom prst="parallelogram">
            <a:avLst>
              <a:gd name="adj" fmla="val 94947"/>
            </a:avLst>
          </a:prstGeom>
          <a:solidFill>
            <a:srgbClr val="99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corn</a:t>
            </a:r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 rot="1190243">
            <a:off x="2767013" y="2711450"/>
            <a:ext cx="2714625" cy="1403350"/>
          </a:xfrm>
          <a:prstGeom prst="parallelogram">
            <a:avLst>
              <a:gd name="adj" fmla="val 88480"/>
            </a:avLst>
          </a:prstGeom>
          <a:solidFill>
            <a:srgbClr val="008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forest</a:t>
            </a:r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 rot="1190243">
            <a:off x="4191000" y="3273425"/>
            <a:ext cx="2952750" cy="1406525"/>
          </a:xfrm>
          <a:prstGeom prst="parallelogram">
            <a:avLst>
              <a:gd name="adj" fmla="val 83118"/>
            </a:avLst>
          </a:prstGeom>
          <a:solidFill>
            <a:srgbClr val="FFFF99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wheat</a:t>
            </a: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 rot="1190243">
            <a:off x="5791200" y="3810000"/>
            <a:ext cx="2781300" cy="1447800"/>
          </a:xfrm>
          <a:prstGeom prst="parallelogram">
            <a:avLst>
              <a:gd name="adj" fmla="val 89053"/>
            </a:avLst>
          </a:prstGeom>
          <a:solidFill>
            <a:srgbClr val="008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forest</a:t>
            </a:r>
          </a:p>
        </p:txBody>
      </p:sp>
      <p:sp>
        <p:nvSpPr>
          <p:cNvPr id="47110" name="Freeform 6"/>
          <p:cNvSpPr>
            <a:spLocks/>
          </p:cNvSpPr>
          <p:nvPr/>
        </p:nvSpPr>
        <p:spPr bwMode="auto">
          <a:xfrm>
            <a:off x="1143000" y="3095625"/>
            <a:ext cx="5867400" cy="2162175"/>
          </a:xfrm>
          <a:custGeom>
            <a:avLst/>
            <a:gdLst>
              <a:gd name="T0" fmla="*/ 2147483647 w 3648"/>
              <a:gd name="T1" fmla="*/ 2147483647 h 1344"/>
              <a:gd name="T2" fmla="*/ 0 w 3648"/>
              <a:gd name="T3" fmla="*/ 2147483647 h 1344"/>
              <a:gd name="T4" fmla="*/ 0 w 3648"/>
              <a:gd name="T5" fmla="*/ 0 h 1344"/>
              <a:gd name="T6" fmla="*/ 0 60000 65536"/>
              <a:gd name="T7" fmla="*/ 0 60000 65536"/>
              <a:gd name="T8" fmla="*/ 0 60000 65536"/>
              <a:gd name="T9" fmla="*/ 0 w 3648"/>
              <a:gd name="T10" fmla="*/ 0 h 1344"/>
              <a:gd name="T11" fmla="*/ 3648 w 3648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48" h="1344">
                <a:moveTo>
                  <a:pt x="3648" y="1344"/>
                </a:moveTo>
                <a:lnTo>
                  <a:pt x="0" y="1344"/>
                </a:lnTo>
                <a:lnTo>
                  <a:pt x="0" y="0"/>
                </a:lnTo>
              </a:path>
            </a:pathLst>
          </a:custGeom>
          <a:solidFill>
            <a:srgbClr val="996600">
              <a:alpha val="8588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 rot="-1706787">
            <a:off x="6096000" y="4572000"/>
            <a:ext cx="3276600" cy="1371600"/>
          </a:xfrm>
          <a:prstGeom prst="leftArrow">
            <a:avLst>
              <a:gd name="adj1" fmla="val 50000"/>
              <a:gd name="adj2" fmla="val 59722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Stream</a:t>
            </a:r>
          </a:p>
        </p:txBody>
      </p:sp>
      <p:sp>
        <p:nvSpPr>
          <p:cNvPr id="47112" name="AutoShape 10"/>
          <p:cNvSpPr>
            <a:spLocks noChangeArrowheads="1"/>
          </p:cNvSpPr>
          <p:nvPr/>
        </p:nvSpPr>
        <p:spPr bwMode="auto">
          <a:xfrm rot="1504465">
            <a:off x="838200" y="25908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000080">
              <a:alpha val="9882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Text Box 11"/>
          <p:cNvSpPr txBox="1">
            <a:spLocks noChangeArrowheads="1"/>
          </p:cNvSpPr>
          <p:nvPr/>
        </p:nvSpPr>
        <p:spPr bwMode="auto">
          <a:xfrm>
            <a:off x="381000" y="217805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99"/>
                </a:solidFill>
              </a:rPr>
              <a:t>Y</a:t>
            </a:r>
          </a:p>
        </p:txBody>
      </p:sp>
      <p:sp>
        <p:nvSpPr>
          <p:cNvPr id="47114" name="AutoShape 13"/>
          <p:cNvSpPr>
            <a:spLocks noChangeArrowheads="1"/>
          </p:cNvSpPr>
          <p:nvPr/>
        </p:nvSpPr>
        <p:spPr bwMode="auto">
          <a:xfrm>
            <a:off x="4191000" y="2819400"/>
            <a:ext cx="838200" cy="3810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AutoShape 16"/>
          <p:cNvSpPr>
            <a:spLocks noChangeArrowheads="1"/>
          </p:cNvSpPr>
          <p:nvPr/>
        </p:nvSpPr>
        <p:spPr bwMode="auto">
          <a:xfrm>
            <a:off x="5715000" y="3505200"/>
            <a:ext cx="838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AutoShape 17"/>
          <p:cNvSpPr>
            <a:spLocks noChangeArrowheads="1"/>
          </p:cNvSpPr>
          <p:nvPr/>
        </p:nvSpPr>
        <p:spPr bwMode="auto">
          <a:xfrm>
            <a:off x="7239000" y="3962400"/>
            <a:ext cx="838200" cy="3810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AutoShape 18"/>
          <p:cNvSpPr>
            <a:spLocks noChangeArrowheads="1"/>
          </p:cNvSpPr>
          <p:nvPr/>
        </p:nvSpPr>
        <p:spPr bwMode="auto">
          <a:xfrm rot="-4050719">
            <a:off x="4133850" y="3486150"/>
            <a:ext cx="342900" cy="990600"/>
          </a:xfrm>
          <a:prstGeom prst="downArrow">
            <a:avLst>
              <a:gd name="adj1" fmla="val 50000"/>
              <a:gd name="adj2" fmla="val 72222"/>
            </a:avLst>
          </a:prstGeom>
          <a:solidFill>
            <a:srgbClr val="008000">
              <a:alpha val="7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AutoShape 19"/>
          <p:cNvSpPr>
            <a:spLocks noChangeArrowheads="1"/>
          </p:cNvSpPr>
          <p:nvPr/>
        </p:nvSpPr>
        <p:spPr bwMode="auto">
          <a:xfrm>
            <a:off x="5715000" y="3352800"/>
            <a:ext cx="838200" cy="152400"/>
          </a:xfrm>
          <a:prstGeom prst="cube">
            <a:avLst>
              <a:gd name="adj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AutoShape 20"/>
          <p:cNvSpPr>
            <a:spLocks noChangeArrowheads="1"/>
          </p:cNvSpPr>
          <p:nvPr/>
        </p:nvSpPr>
        <p:spPr bwMode="auto">
          <a:xfrm rot="-4050719">
            <a:off x="5734050" y="4095750"/>
            <a:ext cx="342900" cy="990600"/>
          </a:xfrm>
          <a:prstGeom prst="downArrow">
            <a:avLst>
              <a:gd name="adj1" fmla="val 50000"/>
              <a:gd name="adj2" fmla="val 72222"/>
            </a:avLst>
          </a:prstGeom>
          <a:solidFill>
            <a:srgbClr val="008000">
              <a:alpha val="7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AutoShape 23"/>
          <p:cNvSpPr>
            <a:spLocks noChangeArrowheads="1"/>
          </p:cNvSpPr>
          <p:nvPr/>
        </p:nvSpPr>
        <p:spPr bwMode="auto">
          <a:xfrm>
            <a:off x="7239000" y="3733800"/>
            <a:ext cx="838200" cy="304800"/>
          </a:xfrm>
          <a:prstGeom prst="cube">
            <a:avLst>
              <a:gd name="adj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4800" y="5562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Adrian </a:t>
            </a:r>
            <a:r>
              <a:rPr lang="en-US" dirty="0" err="1" smtClean="0"/>
              <a:t>Vogl</a:t>
            </a:r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Water Purification: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Nutrient Retention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 rot="1190243">
            <a:off x="1268413" y="2198688"/>
            <a:ext cx="2898775" cy="1433512"/>
          </a:xfrm>
          <a:prstGeom prst="parallelogram">
            <a:avLst>
              <a:gd name="adj" fmla="val 94947"/>
            </a:avLst>
          </a:prstGeom>
          <a:solidFill>
            <a:srgbClr val="99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corn</a:t>
            </a:r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 rot="1190243">
            <a:off x="2767013" y="2711450"/>
            <a:ext cx="2714625" cy="1403350"/>
          </a:xfrm>
          <a:prstGeom prst="parallelogram">
            <a:avLst>
              <a:gd name="adj" fmla="val 88480"/>
            </a:avLst>
          </a:prstGeom>
          <a:solidFill>
            <a:srgbClr val="008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forest</a:t>
            </a: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 rot="1190243">
            <a:off x="4191000" y="3273425"/>
            <a:ext cx="2952750" cy="1406525"/>
          </a:xfrm>
          <a:prstGeom prst="parallelogram">
            <a:avLst>
              <a:gd name="adj" fmla="val 83118"/>
            </a:avLst>
          </a:prstGeom>
          <a:solidFill>
            <a:srgbClr val="FFFF99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wheat</a:t>
            </a: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 rot="1190243">
            <a:off x="5791200" y="3810000"/>
            <a:ext cx="2781300" cy="1447800"/>
          </a:xfrm>
          <a:prstGeom prst="parallelogram">
            <a:avLst>
              <a:gd name="adj" fmla="val 89053"/>
            </a:avLst>
          </a:prstGeom>
          <a:solidFill>
            <a:srgbClr val="008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forest</a:t>
            </a:r>
          </a:p>
        </p:txBody>
      </p:sp>
      <p:sp>
        <p:nvSpPr>
          <p:cNvPr id="48134" name="Freeform 6"/>
          <p:cNvSpPr>
            <a:spLocks/>
          </p:cNvSpPr>
          <p:nvPr/>
        </p:nvSpPr>
        <p:spPr bwMode="auto">
          <a:xfrm>
            <a:off x="1143000" y="3095625"/>
            <a:ext cx="5867400" cy="2162175"/>
          </a:xfrm>
          <a:custGeom>
            <a:avLst/>
            <a:gdLst>
              <a:gd name="T0" fmla="*/ 2147483647 w 3648"/>
              <a:gd name="T1" fmla="*/ 2147483647 h 1344"/>
              <a:gd name="T2" fmla="*/ 0 w 3648"/>
              <a:gd name="T3" fmla="*/ 2147483647 h 1344"/>
              <a:gd name="T4" fmla="*/ 0 w 3648"/>
              <a:gd name="T5" fmla="*/ 0 h 1344"/>
              <a:gd name="T6" fmla="*/ 0 60000 65536"/>
              <a:gd name="T7" fmla="*/ 0 60000 65536"/>
              <a:gd name="T8" fmla="*/ 0 60000 65536"/>
              <a:gd name="T9" fmla="*/ 0 w 3648"/>
              <a:gd name="T10" fmla="*/ 0 h 1344"/>
              <a:gd name="T11" fmla="*/ 3648 w 3648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48" h="1344">
                <a:moveTo>
                  <a:pt x="3648" y="1344"/>
                </a:moveTo>
                <a:lnTo>
                  <a:pt x="0" y="1344"/>
                </a:lnTo>
                <a:lnTo>
                  <a:pt x="0" y="0"/>
                </a:lnTo>
              </a:path>
            </a:pathLst>
          </a:custGeom>
          <a:solidFill>
            <a:srgbClr val="996600">
              <a:alpha val="8588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 rot="-1706787">
            <a:off x="6096000" y="4572000"/>
            <a:ext cx="3276600" cy="1371600"/>
          </a:xfrm>
          <a:prstGeom prst="leftArrow">
            <a:avLst>
              <a:gd name="adj1" fmla="val 50000"/>
              <a:gd name="adj2" fmla="val 59722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Stream</a:t>
            </a: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 rot="1504465">
            <a:off x="838200" y="25908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000080">
              <a:alpha val="9882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381000" y="217805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99"/>
                </a:solidFill>
              </a:rPr>
              <a:t>Y</a:t>
            </a:r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4191000" y="2819400"/>
            <a:ext cx="838200" cy="3810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AutoShape 11"/>
          <p:cNvSpPr>
            <a:spLocks noChangeArrowheads="1"/>
          </p:cNvSpPr>
          <p:nvPr/>
        </p:nvSpPr>
        <p:spPr bwMode="auto">
          <a:xfrm>
            <a:off x="5715000" y="3505200"/>
            <a:ext cx="838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AutoShape 12"/>
          <p:cNvSpPr>
            <a:spLocks noChangeArrowheads="1"/>
          </p:cNvSpPr>
          <p:nvPr/>
        </p:nvSpPr>
        <p:spPr bwMode="auto">
          <a:xfrm>
            <a:off x="7239000" y="3962400"/>
            <a:ext cx="838200" cy="3810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AutoShape 13"/>
          <p:cNvSpPr>
            <a:spLocks noChangeArrowheads="1"/>
          </p:cNvSpPr>
          <p:nvPr/>
        </p:nvSpPr>
        <p:spPr bwMode="auto">
          <a:xfrm rot="-4050719">
            <a:off x="5572125" y="4095750"/>
            <a:ext cx="723900" cy="990600"/>
          </a:xfrm>
          <a:prstGeom prst="downArrow">
            <a:avLst>
              <a:gd name="adj1" fmla="val 50000"/>
              <a:gd name="adj2" fmla="val 34211"/>
            </a:avLst>
          </a:prstGeom>
          <a:solidFill>
            <a:srgbClr val="FFFF99">
              <a:alpha val="9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AutoShape 14"/>
          <p:cNvSpPr>
            <a:spLocks noChangeArrowheads="1"/>
          </p:cNvSpPr>
          <p:nvPr/>
        </p:nvSpPr>
        <p:spPr bwMode="auto">
          <a:xfrm>
            <a:off x="5715000" y="3352800"/>
            <a:ext cx="838200" cy="152400"/>
          </a:xfrm>
          <a:prstGeom prst="cube">
            <a:avLst>
              <a:gd name="adj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AutoShape 17"/>
          <p:cNvSpPr>
            <a:spLocks noChangeArrowheads="1"/>
          </p:cNvSpPr>
          <p:nvPr/>
        </p:nvSpPr>
        <p:spPr bwMode="auto">
          <a:xfrm>
            <a:off x="7239000" y="3657600"/>
            <a:ext cx="838200" cy="381000"/>
          </a:xfrm>
          <a:prstGeom prst="cube">
            <a:avLst>
              <a:gd name="adj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AutoShape 18"/>
          <p:cNvSpPr>
            <a:spLocks noChangeArrowheads="1"/>
          </p:cNvSpPr>
          <p:nvPr/>
        </p:nvSpPr>
        <p:spPr bwMode="auto">
          <a:xfrm>
            <a:off x="7239000" y="3429000"/>
            <a:ext cx="838200" cy="3810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AutoShape 19"/>
          <p:cNvSpPr>
            <a:spLocks noChangeArrowheads="1"/>
          </p:cNvSpPr>
          <p:nvPr/>
        </p:nvSpPr>
        <p:spPr bwMode="auto">
          <a:xfrm rot="-4050719">
            <a:off x="7061200" y="4591050"/>
            <a:ext cx="342900" cy="990600"/>
          </a:xfrm>
          <a:prstGeom prst="downArrow">
            <a:avLst>
              <a:gd name="adj1" fmla="val 50000"/>
              <a:gd name="adj2" fmla="val 72222"/>
            </a:avLst>
          </a:prstGeom>
          <a:solidFill>
            <a:srgbClr val="FFFF99">
              <a:alpha val="9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4800" y="5562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Adrian </a:t>
            </a:r>
            <a:r>
              <a:rPr lang="en-US" dirty="0" err="1" smtClean="0"/>
              <a:t>Vogl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 rot="1190243">
            <a:off x="1268413" y="2198688"/>
            <a:ext cx="2898775" cy="1433512"/>
          </a:xfrm>
          <a:prstGeom prst="parallelogram">
            <a:avLst>
              <a:gd name="adj" fmla="val 94947"/>
            </a:avLst>
          </a:prstGeom>
          <a:solidFill>
            <a:srgbClr val="99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corn</a:t>
            </a:r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 rot="1190243">
            <a:off x="2767013" y="2711450"/>
            <a:ext cx="2714625" cy="1403350"/>
          </a:xfrm>
          <a:prstGeom prst="parallelogram">
            <a:avLst>
              <a:gd name="adj" fmla="val 88480"/>
            </a:avLst>
          </a:prstGeom>
          <a:solidFill>
            <a:srgbClr val="008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forest</a:t>
            </a: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 rot="1190243">
            <a:off x="4191000" y="3273425"/>
            <a:ext cx="2952750" cy="1406525"/>
          </a:xfrm>
          <a:prstGeom prst="parallelogram">
            <a:avLst>
              <a:gd name="adj" fmla="val 83118"/>
            </a:avLst>
          </a:prstGeom>
          <a:solidFill>
            <a:srgbClr val="FFFF99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wheat</a:t>
            </a:r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 rot="1190243">
            <a:off x="5791200" y="3810000"/>
            <a:ext cx="2781300" cy="1447800"/>
          </a:xfrm>
          <a:prstGeom prst="parallelogram">
            <a:avLst>
              <a:gd name="adj" fmla="val 89053"/>
            </a:avLst>
          </a:prstGeom>
          <a:solidFill>
            <a:srgbClr val="008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forest</a:t>
            </a:r>
          </a:p>
        </p:txBody>
      </p:sp>
      <p:sp>
        <p:nvSpPr>
          <p:cNvPr id="49158" name="Freeform 6"/>
          <p:cNvSpPr>
            <a:spLocks/>
          </p:cNvSpPr>
          <p:nvPr/>
        </p:nvSpPr>
        <p:spPr bwMode="auto">
          <a:xfrm>
            <a:off x="1143000" y="3095625"/>
            <a:ext cx="5867400" cy="2162175"/>
          </a:xfrm>
          <a:custGeom>
            <a:avLst/>
            <a:gdLst>
              <a:gd name="T0" fmla="*/ 2147483647 w 3648"/>
              <a:gd name="T1" fmla="*/ 2147483647 h 1344"/>
              <a:gd name="T2" fmla="*/ 0 w 3648"/>
              <a:gd name="T3" fmla="*/ 2147483647 h 1344"/>
              <a:gd name="T4" fmla="*/ 0 w 3648"/>
              <a:gd name="T5" fmla="*/ 0 h 1344"/>
              <a:gd name="T6" fmla="*/ 0 60000 65536"/>
              <a:gd name="T7" fmla="*/ 0 60000 65536"/>
              <a:gd name="T8" fmla="*/ 0 60000 65536"/>
              <a:gd name="T9" fmla="*/ 0 w 3648"/>
              <a:gd name="T10" fmla="*/ 0 h 1344"/>
              <a:gd name="T11" fmla="*/ 3648 w 3648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48" h="1344">
                <a:moveTo>
                  <a:pt x="3648" y="1344"/>
                </a:moveTo>
                <a:lnTo>
                  <a:pt x="0" y="1344"/>
                </a:lnTo>
                <a:lnTo>
                  <a:pt x="0" y="0"/>
                </a:lnTo>
              </a:path>
            </a:pathLst>
          </a:custGeom>
          <a:solidFill>
            <a:srgbClr val="996600">
              <a:alpha val="8588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 rot="-1706787">
            <a:off x="6096000" y="4572000"/>
            <a:ext cx="3276600" cy="1371600"/>
          </a:xfrm>
          <a:prstGeom prst="leftArrow">
            <a:avLst>
              <a:gd name="adj1" fmla="val 50000"/>
              <a:gd name="adj2" fmla="val 59722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Stream</a:t>
            </a:r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 rot="1504465">
            <a:off x="838200" y="25908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000080">
              <a:alpha val="9882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381000" y="217805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99"/>
                </a:solidFill>
              </a:rPr>
              <a:t>Y</a:t>
            </a:r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4191000" y="2819400"/>
            <a:ext cx="838200" cy="3810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AutoShape 11"/>
          <p:cNvSpPr>
            <a:spLocks noChangeArrowheads="1"/>
          </p:cNvSpPr>
          <p:nvPr/>
        </p:nvSpPr>
        <p:spPr bwMode="auto">
          <a:xfrm>
            <a:off x="5715000" y="3505200"/>
            <a:ext cx="838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AutoShape 12"/>
          <p:cNvSpPr>
            <a:spLocks noChangeArrowheads="1"/>
          </p:cNvSpPr>
          <p:nvPr/>
        </p:nvSpPr>
        <p:spPr bwMode="auto">
          <a:xfrm>
            <a:off x="7239000" y="3962400"/>
            <a:ext cx="838200" cy="3810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AutoShape 14"/>
          <p:cNvSpPr>
            <a:spLocks noChangeArrowheads="1"/>
          </p:cNvSpPr>
          <p:nvPr/>
        </p:nvSpPr>
        <p:spPr bwMode="auto">
          <a:xfrm>
            <a:off x="5715000" y="3352800"/>
            <a:ext cx="838200" cy="152400"/>
          </a:xfrm>
          <a:prstGeom prst="cube">
            <a:avLst>
              <a:gd name="adj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AutoShape 15"/>
          <p:cNvSpPr>
            <a:spLocks noChangeArrowheads="1"/>
          </p:cNvSpPr>
          <p:nvPr/>
        </p:nvSpPr>
        <p:spPr bwMode="auto">
          <a:xfrm>
            <a:off x="7239000" y="3657600"/>
            <a:ext cx="838200" cy="381000"/>
          </a:xfrm>
          <a:prstGeom prst="cube">
            <a:avLst>
              <a:gd name="adj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AutoShape 16"/>
          <p:cNvSpPr>
            <a:spLocks noChangeArrowheads="1"/>
          </p:cNvSpPr>
          <p:nvPr/>
        </p:nvSpPr>
        <p:spPr bwMode="auto">
          <a:xfrm>
            <a:off x="7239000" y="3429000"/>
            <a:ext cx="838200" cy="3810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Line 18"/>
          <p:cNvSpPr>
            <a:spLocks noChangeShapeType="1"/>
          </p:cNvSpPr>
          <p:nvPr/>
        </p:nvSpPr>
        <p:spPr bwMode="auto">
          <a:xfrm flipV="1">
            <a:off x="4572000" y="2057400"/>
            <a:ext cx="1447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9169" name="Line 19"/>
          <p:cNvSpPr>
            <a:spLocks noChangeShapeType="1"/>
          </p:cNvSpPr>
          <p:nvPr/>
        </p:nvSpPr>
        <p:spPr bwMode="auto">
          <a:xfrm flipV="1">
            <a:off x="6096000" y="2057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9170" name="Line 20"/>
          <p:cNvSpPr>
            <a:spLocks noChangeShapeType="1"/>
          </p:cNvSpPr>
          <p:nvPr/>
        </p:nvSpPr>
        <p:spPr bwMode="auto">
          <a:xfrm flipH="1" flipV="1">
            <a:off x="6248400" y="2057400"/>
            <a:ext cx="1447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9171" name="Text Box 21"/>
          <p:cNvSpPr txBox="1">
            <a:spLocks noChangeArrowheads="1"/>
          </p:cNvSpPr>
          <p:nvPr/>
        </p:nvSpPr>
        <p:spPr bwMode="auto">
          <a:xfrm>
            <a:off x="5394325" y="1414463"/>
            <a:ext cx="163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service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800" y="5562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Adrian </a:t>
            </a:r>
            <a:r>
              <a:rPr lang="en-US" dirty="0" err="1" smtClean="0"/>
              <a:t>Vogl</a:t>
            </a:r>
            <a:endParaRPr lang="en-US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Water Purification: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Nutrient Retention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ChangeArrowheads="1"/>
          </p:cNvSpPr>
          <p:nvPr/>
        </p:nvSpPr>
        <p:spPr bwMode="auto">
          <a:xfrm rot="1190243">
            <a:off x="1268413" y="2198688"/>
            <a:ext cx="2898775" cy="1433512"/>
          </a:xfrm>
          <a:prstGeom prst="parallelogram">
            <a:avLst>
              <a:gd name="adj" fmla="val 94947"/>
            </a:avLst>
          </a:prstGeom>
          <a:solidFill>
            <a:srgbClr val="99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corn</a:t>
            </a:r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 rot="1190243">
            <a:off x="2767013" y="2711450"/>
            <a:ext cx="2714625" cy="1403350"/>
          </a:xfrm>
          <a:prstGeom prst="parallelogram">
            <a:avLst>
              <a:gd name="adj" fmla="val 88480"/>
            </a:avLst>
          </a:prstGeom>
          <a:solidFill>
            <a:srgbClr val="008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forest</a:t>
            </a:r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auto">
          <a:xfrm rot="1190243">
            <a:off x="4191000" y="3273425"/>
            <a:ext cx="2952750" cy="1406525"/>
          </a:xfrm>
          <a:prstGeom prst="parallelogram">
            <a:avLst>
              <a:gd name="adj" fmla="val 83118"/>
            </a:avLst>
          </a:prstGeom>
          <a:solidFill>
            <a:srgbClr val="FFFF99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wheat</a:t>
            </a:r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 rot="1190243">
            <a:off x="5791200" y="3810000"/>
            <a:ext cx="2781300" cy="1447800"/>
          </a:xfrm>
          <a:prstGeom prst="parallelogram">
            <a:avLst>
              <a:gd name="adj" fmla="val 89053"/>
            </a:avLst>
          </a:prstGeom>
          <a:solidFill>
            <a:srgbClr val="008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forest</a:t>
            </a:r>
          </a:p>
        </p:txBody>
      </p:sp>
      <p:sp>
        <p:nvSpPr>
          <p:cNvPr id="51206" name="Freeform 6"/>
          <p:cNvSpPr>
            <a:spLocks/>
          </p:cNvSpPr>
          <p:nvPr/>
        </p:nvSpPr>
        <p:spPr bwMode="auto">
          <a:xfrm>
            <a:off x="1143000" y="3095625"/>
            <a:ext cx="5867400" cy="2162175"/>
          </a:xfrm>
          <a:custGeom>
            <a:avLst/>
            <a:gdLst>
              <a:gd name="T0" fmla="*/ 2147483647 w 3648"/>
              <a:gd name="T1" fmla="*/ 2147483647 h 1344"/>
              <a:gd name="T2" fmla="*/ 0 w 3648"/>
              <a:gd name="T3" fmla="*/ 2147483647 h 1344"/>
              <a:gd name="T4" fmla="*/ 0 w 3648"/>
              <a:gd name="T5" fmla="*/ 0 h 1344"/>
              <a:gd name="T6" fmla="*/ 0 60000 65536"/>
              <a:gd name="T7" fmla="*/ 0 60000 65536"/>
              <a:gd name="T8" fmla="*/ 0 60000 65536"/>
              <a:gd name="T9" fmla="*/ 0 w 3648"/>
              <a:gd name="T10" fmla="*/ 0 h 1344"/>
              <a:gd name="T11" fmla="*/ 3648 w 3648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48" h="1344">
                <a:moveTo>
                  <a:pt x="3648" y="1344"/>
                </a:moveTo>
                <a:lnTo>
                  <a:pt x="0" y="1344"/>
                </a:lnTo>
                <a:lnTo>
                  <a:pt x="0" y="0"/>
                </a:lnTo>
              </a:path>
            </a:pathLst>
          </a:custGeom>
          <a:solidFill>
            <a:srgbClr val="996600">
              <a:alpha val="8588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 rot="-1706787">
            <a:off x="6096000" y="4572000"/>
            <a:ext cx="3276600" cy="1371600"/>
          </a:xfrm>
          <a:prstGeom prst="leftArrow">
            <a:avLst>
              <a:gd name="adj1" fmla="val 50000"/>
              <a:gd name="adj2" fmla="val 59722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Stream</a:t>
            </a:r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 rot="1504465">
            <a:off x="838200" y="25908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000080">
              <a:alpha val="9882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81000" y="217805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99"/>
                </a:solidFill>
              </a:rPr>
              <a:t>Y</a:t>
            </a:r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>
            <a:off x="4191000" y="2819400"/>
            <a:ext cx="838200" cy="3810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5715000" y="3505200"/>
            <a:ext cx="838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7239000" y="3962400"/>
            <a:ext cx="838200" cy="3810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AutoShape 14"/>
          <p:cNvSpPr>
            <a:spLocks noChangeArrowheads="1"/>
          </p:cNvSpPr>
          <p:nvPr/>
        </p:nvSpPr>
        <p:spPr bwMode="auto">
          <a:xfrm>
            <a:off x="5715000" y="3352800"/>
            <a:ext cx="838200" cy="152400"/>
          </a:xfrm>
          <a:prstGeom prst="cube">
            <a:avLst>
              <a:gd name="adj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AutoShape 15"/>
          <p:cNvSpPr>
            <a:spLocks noChangeArrowheads="1"/>
          </p:cNvSpPr>
          <p:nvPr/>
        </p:nvSpPr>
        <p:spPr bwMode="auto">
          <a:xfrm>
            <a:off x="7239000" y="3657600"/>
            <a:ext cx="838200" cy="381000"/>
          </a:xfrm>
          <a:prstGeom prst="cube">
            <a:avLst>
              <a:gd name="adj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AutoShape 16"/>
          <p:cNvSpPr>
            <a:spLocks noChangeArrowheads="1"/>
          </p:cNvSpPr>
          <p:nvPr/>
        </p:nvSpPr>
        <p:spPr bwMode="auto">
          <a:xfrm>
            <a:off x="7239000" y="3429000"/>
            <a:ext cx="838200" cy="3810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Line 18"/>
          <p:cNvSpPr>
            <a:spLocks noChangeShapeType="1"/>
          </p:cNvSpPr>
          <p:nvPr/>
        </p:nvSpPr>
        <p:spPr bwMode="auto">
          <a:xfrm flipV="1">
            <a:off x="4572000" y="2057400"/>
            <a:ext cx="1447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1217" name="Line 19"/>
          <p:cNvSpPr>
            <a:spLocks noChangeShapeType="1"/>
          </p:cNvSpPr>
          <p:nvPr/>
        </p:nvSpPr>
        <p:spPr bwMode="auto">
          <a:xfrm flipV="1">
            <a:off x="6096000" y="2057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1218" name="Line 20"/>
          <p:cNvSpPr>
            <a:spLocks noChangeShapeType="1"/>
          </p:cNvSpPr>
          <p:nvPr/>
        </p:nvSpPr>
        <p:spPr bwMode="auto">
          <a:xfrm flipH="1" flipV="1">
            <a:off x="6248400" y="2057400"/>
            <a:ext cx="1447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1219" name="Text Box 21"/>
          <p:cNvSpPr txBox="1">
            <a:spLocks noChangeArrowheads="1"/>
          </p:cNvSpPr>
          <p:nvPr/>
        </p:nvSpPr>
        <p:spPr bwMode="auto">
          <a:xfrm>
            <a:off x="5394325" y="1414463"/>
            <a:ext cx="163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service</a:t>
            </a:r>
          </a:p>
        </p:txBody>
      </p:sp>
      <p:sp>
        <p:nvSpPr>
          <p:cNvPr id="51221" name="AutoShape 15"/>
          <p:cNvSpPr>
            <a:spLocks noChangeArrowheads="1"/>
          </p:cNvSpPr>
          <p:nvPr/>
        </p:nvSpPr>
        <p:spPr bwMode="auto">
          <a:xfrm rot="-4050719">
            <a:off x="7173119" y="4712494"/>
            <a:ext cx="214312" cy="990600"/>
          </a:xfrm>
          <a:prstGeom prst="downArrow">
            <a:avLst>
              <a:gd name="adj1" fmla="val 50000"/>
              <a:gd name="adj2" fmla="val 72501"/>
            </a:avLst>
          </a:prstGeom>
          <a:solidFill>
            <a:srgbClr val="FF66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2" name="AutoShape 18"/>
          <p:cNvSpPr>
            <a:spLocks noChangeArrowheads="1"/>
          </p:cNvSpPr>
          <p:nvPr/>
        </p:nvSpPr>
        <p:spPr bwMode="auto">
          <a:xfrm rot="-4050719">
            <a:off x="7247731" y="4595019"/>
            <a:ext cx="217488" cy="990600"/>
          </a:xfrm>
          <a:prstGeom prst="downArrow">
            <a:avLst>
              <a:gd name="adj1" fmla="val 50000"/>
              <a:gd name="adj2" fmla="val 71969"/>
            </a:avLst>
          </a:prstGeom>
          <a:solidFill>
            <a:srgbClr val="008000">
              <a:alpha val="7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3" name="AutoShape 19"/>
          <p:cNvSpPr>
            <a:spLocks noChangeArrowheads="1"/>
          </p:cNvSpPr>
          <p:nvPr/>
        </p:nvSpPr>
        <p:spPr bwMode="auto">
          <a:xfrm rot="-4050719">
            <a:off x="7322343" y="4447382"/>
            <a:ext cx="227013" cy="990600"/>
          </a:xfrm>
          <a:prstGeom prst="downArrow">
            <a:avLst>
              <a:gd name="adj1" fmla="val 50000"/>
              <a:gd name="adj2" fmla="val 72121"/>
            </a:avLst>
          </a:prstGeom>
          <a:solidFill>
            <a:srgbClr val="FFFF99">
              <a:alpha val="9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4" name="AutoShape 18"/>
          <p:cNvSpPr>
            <a:spLocks noChangeArrowheads="1"/>
          </p:cNvSpPr>
          <p:nvPr/>
        </p:nvSpPr>
        <p:spPr bwMode="auto">
          <a:xfrm rot="-4050719">
            <a:off x="7476331" y="4366419"/>
            <a:ext cx="217488" cy="990600"/>
          </a:xfrm>
          <a:prstGeom prst="downArrow">
            <a:avLst>
              <a:gd name="adj1" fmla="val 50000"/>
              <a:gd name="adj2" fmla="val 71969"/>
            </a:avLst>
          </a:prstGeom>
          <a:solidFill>
            <a:srgbClr val="008000">
              <a:alpha val="7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5" name="TextBox 24"/>
          <p:cNvSpPr txBox="1">
            <a:spLocks noChangeArrowheads="1"/>
          </p:cNvSpPr>
          <p:nvPr/>
        </p:nvSpPr>
        <p:spPr bwMode="auto">
          <a:xfrm>
            <a:off x="914400" y="5791200"/>
            <a:ext cx="5562600" cy="64611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Cumulative Nutrient Loading(CNL)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800" y="5410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Adrian </a:t>
            </a:r>
            <a:r>
              <a:rPr lang="en-US" dirty="0" err="1" smtClean="0"/>
              <a:t>Vogl</a:t>
            </a:r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Water Purification: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Nutrient Retention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GeekSquad Backup\Documents and Settings\Brian Kastl.KASTLCOMPAQ\Desktop\APLP\GIST\On Travel\PLAN\Barbados\Stakeholder meeting\Figs and ppt for pres\model runs\n_ret_new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838200"/>
            <a:ext cx="5029200" cy="3771900"/>
          </a:xfrm>
          <a:prstGeom prst="rect">
            <a:avLst/>
          </a:prstGeom>
          <a:noFill/>
        </p:spPr>
      </p:pic>
      <p:pic>
        <p:nvPicPr>
          <p:cNvPr id="7" name="Picture 2" descr="C:\GeekSquad Backup\Documents and Settings\Brian Kastl.KASTLCOMPAQ\Desktop\APLP\GIST\On Travel\PLAN\Barbados\Stakeholder meeting\Figs and ppt for pres\maps from Juan - Copy\Landuse_image_transparency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9601" y="3422073"/>
            <a:ext cx="4724400" cy="3435927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Nitrogen Retention Results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GeekSquad Backup\Documents and Settings\Brian Kastl.KASTLCOMPAQ\Desktop\APLP\GIST\On Travel\PLAN\Barbados\Stakeholder meeting\Figs and ppt for pres\model runs\sed_ret_new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838200"/>
            <a:ext cx="5047488" cy="3785616"/>
          </a:xfrm>
          <a:prstGeom prst="rect">
            <a:avLst/>
          </a:prstGeom>
          <a:noFill/>
        </p:spPr>
      </p:pic>
      <p:pic>
        <p:nvPicPr>
          <p:cNvPr id="7" name="Picture 2" descr="C:\GeekSquad Backup\Documents and Settings\Brian Kastl.KASTLCOMPAQ\Desktop\APLP\GIST\On Travel\PLAN\Barbados\Stakeholder meeting\Figs and ppt for pres\maps from Juan - Copy\Landuse_image_transparency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9601" y="3422073"/>
            <a:ext cx="4724400" cy="3435927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Sediment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Retention Results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50" name="Picture 6" descr="C:\Users\Brian\Pictures\My Pictures\Barbados\phot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609600" y="2590800"/>
            <a:ext cx="4876800" cy="3657600"/>
          </a:xfrm>
          <a:prstGeom prst="rect">
            <a:avLst/>
          </a:prstGeom>
          <a:noFill/>
        </p:spPr>
      </p:pic>
      <p:pic>
        <p:nvPicPr>
          <p:cNvPr id="31753" name="Picture 9" descr="C:\Users\Brian\Pictures\My Pictures\Barbados\IMG_20140826_123318295_HDR.jpg"/>
          <p:cNvPicPr>
            <a:picLocks noChangeAspect="1" noChangeArrowheads="1"/>
          </p:cNvPicPr>
          <p:nvPr/>
        </p:nvPicPr>
        <p:blipFill>
          <a:blip r:embed="rId4" cstate="print"/>
          <a:srcRect l="12514" r="12402"/>
          <a:stretch>
            <a:fillRect/>
          </a:stretch>
        </p:blipFill>
        <p:spPr bwMode="auto">
          <a:xfrm>
            <a:off x="2362200" y="0"/>
            <a:ext cx="5029200" cy="3762493"/>
          </a:xfrm>
          <a:prstGeom prst="rect">
            <a:avLst/>
          </a:prstGeom>
          <a:noFill/>
        </p:spPr>
      </p:pic>
      <p:pic>
        <p:nvPicPr>
          <p:cNvPr id="31751" name="Picture 7" descr="C:\Users\Brian\Pictures\My Pictures\Barbados\_IMG_20140826_1157590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0170" y="2133600"/>
            <a:ext cx="265383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Ecosystem Services Partnership Conference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Brian\Pictures\My Pictures\Costa Rica\DSC00817.JPG"/>
          <p:cNvPicPr>
            <a:picLocks noChangeAspect="1"/>
          </p:cNvPicPr>
          <p:nvPr/>
        </p:nvPicPr>
        <p:blipFill>
          <a:blip r:embed="rId3" cstate="print"/>
          <a:srcRect t="13114"/>
          <a:stretch>
            <a:fillRect/>
          </a:stretch>
        </p:blipFill>
        <p:spPr bwMode="auto">
          <a:xfrm>
            <a:off x="457200" y="1905000"/>
            <a:ext cx="4643490" cy="302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GeekSquad Backup\Documents and Settings\Brian Kastl.KASTLCOMPAQ\Desktop\APLP\GIST\On Travel\PLAN\SGA Mentor\Report\Content Report\IMG_019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733800"/>
            <a:ext cx="4419600" cy="287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Take home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733800" cy="4389120"/>
          </a:xfrm>
        </p:spPr>
        <p:txBody>
          <a:bodyPr/>
          <a:lstStyle/>
          <a:p>
            <a:r>
              <a:rPr lang="en-US" dirty="0" err="1" smtClean="0"/>
              <a:t>InVEST</a:t>
            </a:r>
            <a:r>
              <a:rPr lang="en-US" dirty="0" smtClean="0"/>
              <a:t> and RIOS </a:t>
            </a:r>
            <a:r>
              <a:rPr lang="en-US" dirty="0" err="1" smtClean="0"/>
              <a:t>skillsets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Partnership-building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Multiplier effects</a:t>
            </a:r>
          </a:p>
          <a:p>
            <a:endParaRPr lang="en-US" dirty="0" smtClean="0"/>
          </a:p>
          <a:p>
            <a:r>
              <a:rPr lang="en-US" dirty="0" smtClean="0"/>
              <a:t>Foundation for PhD</a:t>
            </a:r>
            <a:endParaRPr lang="en-US" dirty="0"/>
          </a:p>
        </p:txBody>
      </p:sp>
      <p:pic>
        <p:nvPicPr>
          <p:cNvPr id="13313" name="Picture 1" descr="C:\Users\Brian\Pictures\My Pictures\Trinidad\IMG_0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438400"/>
            <a:ext cx="4572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Assessment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/>
          <a:lstStyle/>
          <a:p>
            <a:r>
              <a:rPr lang="en-US" dirty="0" smtClean="0"/>
              <a:t>Integrated Valuation of Environmental Services and Tradeoffs (</a:t>
            </a:r>
            <a:r>
              <a:rPr lang="en-US" dirty="0" err="1" smtClean="0"/>
              <a:t>InVEST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Sediment Retention</a:t>
            </a:r>
          </a:p>
          <a:p>
            <a:pPr lvl="1"/>
            <a:r>
              <a:rPr lang="en-US" dirty="0" smtClean="0"/>
              <a:t>Nutrient Retention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Resource Investment Optimization System (RIOS)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29001" y="2438401"/>
            <a:ext cx="9906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http://www.worldatlas.com/webimage/countrys/namerica/caribb/bbcari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07286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124200"/>
            <a:ext cx="300525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4114800"/>
            <a:ext cx="685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GeekSquad Backup\Documents and Settings\Brian Kastl.KASTLCOMPAQ\Desktop\APLP\GIST\On Travel\PLAN\Barbados\Stakeholder meeting\Figs and ppt for pres\maps from Juan - Copy\Landuse_imag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533400" y="-304800"/>
            <a:ext cx="10094976" cy="7571232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1905000" y="6096000"/>
            <a:ext cx="16002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81200" y="5562600"/>
            <a:ext cx="2057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2 km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GeekSquad Backup\Documents and Settings\Brian Kastl.KASTLCOMPAQ\Desktop\APLP\GIST\On Travel\PLAN\Barbados\Stakeholder meeting\Figs and ppt for pres\maps from Juan - Copy\Landuse_image_transparenc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533400" y="-304800"/>
            <a:ext cx="10094976" cy="75712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 rot="1190243">
            <a:off x="1268413" y="2198688"/>
            <a:ext cx="2898775" cy="1433512"/>
          </a:xfrm>
          <a:prstGeom prst="parallelogram">
            <a:avLst>
              <a:gd name="adj" fmla="val 94947"/>
            </a:avLst>
          </a:prstGeom>
          <a:solidFill>
            <a:srgbClr val="99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corn</a:t>
            </a:r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 rot="1190243">
            <a:off x="2767013" y="2711450"/>
            <a:ext cx="2714625" cy="1403350"/>
          </a:xfrm>
          <a:prstGeom prst="parallelogram">
            <a:avLst>
              <a:gd name="adj" fmla="val 88480"/>
            </a:avLst>
          </a:prstGeom>
          <a:solidFill>
            <a:srgbClr val="008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forest</a:t>
            </a: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 rot="1190243">
            <a:off x="4191000" y="3273425"/>
            <a:ext cx="2952750" cy="1406525"/>
          </a:xfrm>
          <a:prstGeom prst="parallelogram">
            <a:avLst>
              <a:gd name="adj" fmla="val 83118"/>
            </a:avLst>
          </a:prstGeom>
          <a:solidFill>
            <a:srgbClr val="FFFF99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wheat</a:t>
            </a: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 rot="1190243">
            <a:off x="5791200" y="3810000"/>
            <a:ext cx="2781300" cy="1447800"/>
          </a:xfrm>
          <a:prstGeom prst="parallelogram">
            <a:avLst>
              <a:gd name="adj" fmla="val 89053"/>
            </a:avLst>
          </a:prstGeom>
          <a:solidFill>
            <a:srgbClr val="008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forest</a:t>
            </a:r>
          </a:p>
        </p:txBody>
      </p:sp>
      <p:sp>
        <p:nvSpPr>
          <p:cNvPr id="43014" name="Freeform 6"/>
          <p:cNvSpPr>
            <a:spLocks/>
          </p:cNvSpPr>
          <p:nvPr/>
        </p:nvSpPr>
        <p:spPr bwMode="auto">
          <a:xfrm>
            <a:off x="1143000" y="3095625"/>
            <a:ext cx="5867400" cy="2162175"/>
          </a:xfrm>
          <a:custGeom>
            <a:avLst/>
            <a:gdLst>
              <a:gd name="T0" fmla="*/ 2147483647 w 3648"/>
              <a:gd name="T1" fmla="*/ 2147483647 h 1344"/>
              <a:gd name="T2" fmla="*/ 0 w 3648"/>
              <a:gd name="T3" fmla="*/ 2147483647 h 1344"/>
              <a:gd name="T4" fmla="*/ 0 w 3648"/>
              <a:gd name="T5" fmla="*/ 0 h 1344"/>
              <a:gd name="T6" fmla="*/ 0 60000 65536"/>
              <a:gd name="T7" fmla="*/ 0 60000 65536"/>
              <a:gd name="T8" fmla="*/ 0 60000 65536"/>
              <a:gd name="T9" fmla="*/ 0 w 3648"/>
              <a:gd name="T10" fmla="*/ 0 h 1344"/>
              <a:gd name="T11" fmla="*/ 3648 w 3648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48" h="1344">
                <a:moveTo>
                  <a:pt x="3648" y="1344"/>
                </a:moveTo>
                <a:lnTo>
                  <a:pt x="0" y="1344"/>
                </a:lnTo>
                <a:lnTo>
                  <a:pt x="0" y="0"/>
                </a:lnTo>
              </a:path>
            </a:pathLst>
          </a:custGeom>
          <a:solidFill>
            <a:srgbClr val="996600">
              <a:alpha val="8588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 rot="-1706787">
            <a:off x="6096000" y="4572000"/>
            <a:ext cx="3276600" cy="1371600"/>
          </a:xfrm>
          <a:prstGeom prst="leftArrow">
            <a:avLst>
              <a:gd name="adj1" fmla="val 50000"/>
              <a:gd name="adj2" fmla="val 59722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Stream</a:t>
            </a: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1600200" y="1828800"/>
            <a:ext cx="762000" cy="990600"/>
          </a:xfrm>
          <a:prstGeom prst="downArrow">
            <a:avLst>
              <a:gd name="adj1" fmla="val 50000"/>
              <a:gd name="adj2" fmla="val 3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143000" y="1233488"/>
            <a:ext cx="2441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Pollutant input</a:t>
            </a:r>
          </a:p>
        </p:txBody>
      </p:sp>
      <p:sp>
        <p:nvSpPr>
          <p:cNvPr id="43018" name="AutoShape 10"/>
          <p:cNvSpPr>
            <a:spLocks noChangeArrowheads="1"/>
          </p:cNvSpPr>
          <p:nvPr/>
        </p:nvSpPr>
        <p:spPr bwMode="auto">
          <a:xfrm rot="1504465">
            <a:off x="838200" y="25908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000080">
              <a:alpha val="9882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381000" y="217805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99"/>
                </a:solidFill>
              </a:rPr>
              <a:t>Y</a:t>
            </a:r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auto">
          <a:xfrm rot="-4050719">
            <a:off x="2647950" y="2990850"/>
            <a:ext cx="571500" cy="990600"/>
          </a:xfrm>
          <a:prstGeom prst="downArrow">
            <a:avLst>
              <a:gd name="adj1" fmla="val 50000"/>
              <a:gd name="adj2" fmla="val 43333"/>
            </a:avLst>
          </a:prstGeom>
          <a:solidFill>
            <a:srgbClr val="FF66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4800" y="5562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Adrian </a:t>
            </a:r>
            <a:r>
              <a:rPr lang="en-US" dirty="0" err="1" smtClean="0"/>
              <a:t>Vogl</a:t>
            </a:r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Water Purification: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Nutrient Retention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 rot="1190243">
            <a:off x="1268413" y="2198688"/>
            <a:ext cx="2898775" cy="1433512"/>
          </a:xfrm>
          <a:prstGeom prst="parallelogram">
            <a:avLst>
              <a:gd name="adj" fmla="val 94947"/>
            </a:avLst>
          </a:prstGeom>
          <a:solidFill>
            <a:srgbClr val="99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corn</a:t>
            </a: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 rot="1190243">
            <a:off x="2767013" y="2711450"/>
            <a:ext cx="2714625" cy="1403350"/>
          </a:xfrm>
          <a:prstGeom prst="parallelogram">
            <a:avLst>
              <a:gd name="adj" fmla="val 88480"/>
            </a:avLst>
          </a:prstGeom>
          <a:solidFill>
            <a:srgbClr val="008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forest</a:t>
            </a: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 rot="1190243">
            <a:off x="4191000" y="3273425"/>
            <a:ext cx="2952750" cy="1406525"/>
          </a:xfrm>
          <a:prstGeom prst="parallelogram">
            <a:avLst>
              <a:gd name="adj" fmla="val 83118"/>
            </a:avLst>
          </a:prstGeom>
          <a:solidFill>
            <a:srgbClr val="FFFF99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wheat</a:t>
            </a: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 rot="1190243">
            <a:off x="5791200" y="3810000"/>
            <a:ext cx="2781300" cy="1447800"/>
          </a:xfrm>
          <a:prstGeom prst="parallelogram">
            <a:avLst>
              <a:gd name="adj" fmla="val 89053"/>
            </a:avLst>
          </a:prstGeom>
          <a:solidFill>
            <a:srgbClr val="008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forest</a:t>
            </a:r>
          </a:p>
        </p:txBody>
      </p:sp>
      <p:sp>
        <p:nvSpPr>
          <p:cNvPr id="44038" name="Freeform 6"/>
          <p:cNvSpPr>
            <a:spLocks/>
          </p:cNvSpPr>
          <p:nvPr/>
        </p:nvSpPr>
        <p:spPr bwMode="auto">
          <a:xfrm>
            <a:off x="1143000" y="3095625"/>
            <a:ext cx="5867400" cy="2162175"/>
          </a:xfrm>
          <a:custGeom>
            <a:avLst/>
            <a:gdLst>
              <a:gd name="T0" fmla="*/ 2147483647 w 3648"/>
              <a:gd name="T1" fmla="*/ 2147483647 h 1344"/>
              <a:gd name="T2" fmla="*/ 0 w 3648"/>
              <a:gd name="T3" fmla="*/ 2147483647 h 1344"/>
              <a:gd name="T4" fmla="*/ 0 w 3648"/>
              <a:gd name="T5" fmla="*/ 0 h 1344"/>
              <a:gd name="T6" fmla="*/ 0 60000 65536"/>
              <a:gd name="T7" fmla="*/ 0 60000 65536"/>
              <a:gd name="T8" fmla="*/ 0 60000 65536"/>
              <a:gd name="T9" fmla="*/ 0 w 3648"/>
              <a:gd name="T10" fmla="*/ 0 h 1344"/>
              <a:gd name="T11" fmla="*/ 3648 w 3648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48" h="1344">
                <a:moveTo>
                  <a:pt x="3648" y="1344"/>
                </a:moveTo>
                <a:lnTo>
                  <a:pt x="0" y="1344"/>
                </a:lnTo>
                <a:lnTo>
                  <a:pt x="0" y="0"/>
                </a:lnTo>
              </a:path>
            </a:pathLst>
          </a:custGeom>
          <a:solidFill>
            <a:srgbClr val="996600">
              <a:alpha val="8588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 rot="-1706787">
            <a:off x="6096000" y="4572000"/>
            <a:ext cx="3276600" cy="1371600"/>
          </a:xfrm>
          <a:prstGeom prst="leftArrow">
            <a:avLst>
              <a:gd name="adj1" fmla="val 50000"/>
              <a:gd name="adj2" fmla="val 59722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Stream</a:t>
            </a:r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1676400" y="1981200"/>
            <a:ext cx="762000" cy="990600"/>
          </a:xfrm>
          <a:prstGeom prst="downArrow">
            <a:avLst>
              <a:gd name="adj1" fmla="val 50000"/>
              <a:gd name="adj2" fmla="val 3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1143000" y="1462088"/>
            <a:ext cx="2441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Pollutant input</a:t>
            </a:r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 rot="1504465">
            <a:off x="838200" y="25908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000080">
              <a:alpha val="9882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81000" y="217805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99"/>
                </a:solidFill>
              </a:rPr>
              <a:t>Y</a:t>
            </a:r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 rot="-4050719">
            <a:off x="2647950" y="2990850"/>
            <a:ext cx="571500" cy="990600"/>
          </a:xfrm>
          <a:prstGeom prst="downArrow">
            <a:avLst>
              <a:gd name="adj1" fmla="val 50000"/>
              <a:gd name="adj2" fmla="val 43333"/>
            </a:avLst>
          </a:prstGeom>
          <a:solidFill>
            <a:srgbClr val="FF66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>
            <a:off x="4191000" y="2819400"/>
            <a:ext cx="838200" cy="3810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 rot="-4050719">
            <a:off x="4133850" y="3486150"/>
            <a:ext cx="342900" cy="990600"/>
          </a:xfrm>
          <a:prstGeom prst="downArrow">
            <a:avLst>
              <a:gd name="adj1" fmla="val 50000"/>
              <a:gd name="adj2" fmla="val 72222"/>
            </a:avLst>
          </a:prstGeom>
          <a:solidFill>
            <a:srgbClr val="FF66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17"/>
          <p:cNvSpPr>
            <a:spLocks noChangeShapeType="1"/>
          </p:cNvSpPr>
          <p:nvPr/>
        </p:nvSpPr>
        <p:spPr bwMode="auto">
          <a:xfrm flipV="1">
            <a:off x="4572000" y="2438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4048" name="Text Box 18"/>
          <p:cNvSpPr txBox="1">
            <a:spLocks noChangeArrowheads="1"/>
          </p:cNvSpPr>
          <p:nvPr/>
        </p:nvSpPr>
        <p:spPr bwMode="auto">
          <a:xfrm>
            <a:off x="4038600" y="1893888"/>
            <a:ext cx="3057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Retained pollutant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" y="5562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Adrian </a:t>
            </a:r>
            <a:r>
              <a:rPr lang="en-US" dirty="0" err="1" smtClean="0"/>
              <a:t>Vogl</a:t>
            </a:r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Water Purification: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Nutrient Retention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 rot="1190243">
            <a:off x="1268413" y="2198688"/>
            <a:ext cx="2898775" cy="1433512"/>
          </a:xfrm>
          <a:prstGeom prst="parallelogram">
            <a:avLst>
              <a:gd name="adj" fmla="val 94947"/>
            </a:avLst>
          </a:prstGeom>
          <a:solidFill>
            <a:srgbClr val="99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corn</a:t>
            </a:r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 rot="1190243">
            <a:off x="2767013" y="2711450"/>
            <a:ext cx="2714625" cy="1403350"/>
          </a:xfrm>
          <a:prstGeom prst="parallelogram">
            <a:avLst>
              <a:gd name="adj" fmla="val 88480"/>
            </a:avLst>
          </a:prstGeom>
          <a:solidFill>
            <a:srgbClr val="008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forest</a:t>
            </a: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 rot="1190243">
            <a:off x="4191000" y="3273425"/>
            <a:ext cx="2952750" cy="1406525"/>
          </a:xfrm>
          <a:prstGeom prst="parallelogram">
            <a:avLst>
              <a:gd name="adj" fmla="val 83118"/>
            </a:avLst>
          </a:prstGeom>
          <a:solidFill>
            <a:srgbClr val="FFFF99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wheat</a:t>
            </a: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 rot="1190243">
            <a:off x="5791200" y="3810000"/>
            <a:ext cx="2781300" cy="1447800"/>
          </a:xfrm>
          <a:prstGeom prst="parallelogram">
            <a:avLst>
              <a:gd name="adj" fmla="val 89053"/>
            </a:avLst>
          </a:prstGeom>
          <a:solidFill>
            <a:srgbClr val="008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forest</a:t>
            </a:r>
          </a:p>
        </p:txBody>
      </p:sp>
      <p:sp>
        <p:nvSpPr>
          <p:cNvPr id="45062" name="Freeform 6"/>
          <p:cNvSpPr>
            <a:spLocks/>
          </p:cNvSpPr>
          <p:nvPr/>
        </p:nvSpPr>
        <p:spPr bwMode="auto">
          <a:xfrm>
            <a:off x="1143000" y="3095625"/>
            <a:ext cx="5867400" cy="2162175"/>
          </a:xfrm>
          <a:custGeom>
            <a:avLst/>
            <a:gdLst>
              <a:gd name="T0" fmla="*/ 2147483647 w 3648"/>
              <a:gd name="T1" fmla="*/ 2147483647 h 1344"/>
              <a:gd name="T2" fmla="*/ 0 w 3648"/>
              <a:gd name="T3" fmla="*/ 2147483647 h 1344"/>
              <a:gd name="T4" fmla="*/ 0 w 3648"/>
              <a:gd name="T5" fmla="*/ 0 h 1344"/>
              <a:gd name="T6" fmla="*/ 0 60000 65536"/>
              <a:gd name="T7" fmla="*/ 0 60000 65536"/>
              <a:gd name="T8" fmla="*/ 0 60000 65536"/>
              <a:gd name="T9" fmla="*/ 0 w 3648"/>
              <a:gd name="T10" fmla="*/ 0 h 1344"/>
              <a:gd name="T11" fmla="*/ 3648 w 3648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48" h="1344">
                <a:moveTo>
                  <a:pt x="3648" y="1344"/>
                </a:moveTo>
                <a:lnTo>
                  <a:pt x="0" y="1344"/>
                </a:lnTo>
                <a:lnTo>
                  <a:pt x="0" y="0"/>
                </a:lnTo>
              </a:path>
            </a:pathLst>
          </a:custGeom>
          <a:solidFill>
            <a:srgbClr val="996600">
              <a:alpha val="8588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 rot="-1706787">
            <a:off x="6096000" y="4572000"/>
            <a:ext cx="3276600" cy="1371600"/>
          </a:xfrm>
          <a:prstGeom prst="leftArrow">
            <a:avLst>
              <a:gd name="adj1" fmla="val 50000"/>
              <a:gd name="adj2" fmla="val 59722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Stream</a:t>
            </a:r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1676400" y="1981200"/>
            <a:ext cx="762000" cy="990600"/>
          </a:xfrm>
          <a:prstGeom prst="downArrow">
            <a:avLst>
              <a:gd name="adj1" fmla="val 50000"/>
              <a:gd name="adj2" fmla="val 3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143000" y="1462088"/>
            <a:ext cx="2441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Pollutant input</a:t>
            </a: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 rot="1504465">
            <a:off x="838200" y="25908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000080">
              <a:alpha val="9882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381000" y="217805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99"/>
                </a:solidFill>
              </a:rPr>
              <a:t>Y</a:t>
            </a:r>
          </a:p>
        </p:txBody>
      </p:sp>
      <p:sp>
        <p:nvSpPr>
          <p:cNvPr id="45068" name="AutoShape 12"/>
          <p:cNvSpPr>
            <a:spLocks noChangeArrowheads="1"/>
          </p:cNvSpPr>
          <p:nvPr/>
        </p:nvSpPr>
        <p:spPr bwMode="auto">
          <a:xfrm rot="-4050719">
            <a:off x="2647950" y="2990850"/>
            <a:ext cx="571500" cy="990600"/>
          </a:xfrm>
          <a:prstGeom prst="downArrow">
            <a:avLst>
              <a:gd name="adj1" fmla="val 50000"/>
              <a:gd name="adj2" fmla="val 43333"/>
            </a:avLst>
          </a:prstGeom>
          <a:solidFill>
            <a:srgbClr val="FF66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AutoShape 13"/>
          <p:cNvSpPr>
            <a:spLocks noChangeArrowheads="1"/>
          </p:cNvSpPr>
          <p:nvPr/>
        </p:nvSpPr>
        <p:spPr bwMode="auto">
          <a:xfrm>
            <a:off x="4191000" y="2819400"/>
            <a:ext cx="838200" cy="3810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AutoShape 14"/>
          <p:cNvSpPr>
            <a:spLocks noChangeArrowheads="1"/>
          </p:cNvSpPr>
          <p:nvPr/>
        </p:nvSpPr>
        <p:spPr bwMode="auto">
          <a:xfrm rot="-4050719">
            <a:off x="4133850" y="3486150"/>
            <a:ext cx="342900" cy="990600"/>
          </a:xfrm>
          <a:prstGeom prst="downArrow">
            <a:avLst>
              <a:gd name="adj1" fmla="val 50000"/>
              <a:gd name="adj2" fmla="val 72222"/>
            </a:avLst>
          </a:prstGeom>
          <a:solidFill>
            <a:srgbClr val="FF66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AutoShape 15"/>
          <p:cNvSpPr>
            <a:spLocks noChangeArrowheads="1"/>
          </p:cNvSpPr>
          <p:nvPr/>
        </p:nvSpPr>
        <p:spPr bwMode="auto">
          <a:xfrm rot="-4050719">
            <a:off x="5810250" y="4133850"/>
            <a:ext cx="342900" cy="990600"/>
          </a:xfrm>
          <a:prstGeom prst="downArrow">
            <a:avLst>
              <a:gd name="adj1" fmla="val 50000"/>
              <a:gd name="adj2" fmla="val 72222"/>
            </a:avLst>
          </a:prstGeom>
          <a:solidFill>
            <a:srgbClr val="FF66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AutoShape 16"/>
          <p:cNvSpPr>
            <a:spLocks noChangeArrowheads="1"/>
          </p:cNvSpPr>
          <p:nvPr/>
        </p:nvSpPr>
        <p:spPr bwMode="auto">
          <a:xfrm>
            <a:off x="5715000" y="3505200"/>
            <a:ext cx="838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4800" y="5562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Adrian </a:t>
            </a:r>
            <a:r>
              <a:rPr lang="en-US" dirty="0" err="1" smtClean="0"/>
              <a:t>Vogl</a:t>
            </a:r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Water Purification: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Nutrient Retention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 rot="1190243">
            <a:off x="1268413" y="2198688"/>
            <a:ext cx="2898775" cy="1433512"/>
          </a:xfrm>
          <a:prstGeom prst="parallelogram">
            <a:avLst>
              <a:gd name="adj" fmla="val 94947"/>
            </a:avLst>
          </a:prstGeom>
          <a:solidFill>
            <a:srgbClr val="99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corn</a:t>
            </a: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 rot="1190243">
            <a:off x="2767013" y="2711450"/>
            <a:ext cx="2714625" cy="1403350"/>
          </a:xfrm>
          <a:prstGeom prst="parallelogram">
            <a:avLst>
              <a:gd name="adj" fmla="val 88480"/>
            </a:avLst>
          </a:prstGeom>
          <a:solidFill>
            <a:srgbClr val="008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forest</a:t>
            </a: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 rot="1190243">
            <a:off x="4191000" y="3273425"/>
            <a:ext cx="2952750" cy="1406525"/>
          </a:xfrm>
          <a:prstGeom prst="parallelogram">
            <a:avLst>
              <a:gd name="adj" fmla="val 83118"/>
            </a:avLst>
          </a:prstGeom>
          <a:solidFill>
            <a:srgbClr val="FFFF99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wheat</a:t>
            </a: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 rot="1190243">
            <a:off x="5791200" y="3810000"/>
            <a:ext cx="2781300" cy="1447800"/>
          </a:xfrm>
          <a:prstGeom prst="parallelogram">
            <a:avLst>
              <a:gd name="adj" fmla="val 89053"/>
            </a:avLst>
          </a:prstGeom>
          <a:solidFill>
            <a:srgbClr val="008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forest</a:t>
            </a:r>
          </a:p>
        </p:txBody>
      </p:sp>
      <p:sp>
        <p:nvSpPr>
          <p:cNvPr id="46086" name="Freeform 6"/>
          <p:cNvSpPr>
            <a:spLocks/>
          </p:cNvSpPr>
          <p:nvPr/>
        </p:nvSpPr>
        <p:spPr bwMode="auto">
          <a:xfrm>
            <a:off x="1143000" y="3095625"/>
            <a:ext cx="5867400" cy="2162175"/>
          </a:xfrm>
          <a:custGeom>
            <a:avLst/>
            <a:gdLst>
              <a:gd name="T0" fmla="*/ 2147483647 w 3648"/>
              <a:gd name="T1" fmla="*/ 2147483647 h 1344"/>
              <a:gd name="T2" fmla="*/ 0 w 3648"/>
              <a:gd name="T3" fmla="*/ 2147483647 h 1344"/>
              <a:gd name="T4" fmla="*/ 0 w 3648"/>
              <a:gd name="T5" fmla="*/ 0 h 1344"/>
              <a:gd name="T6" fmla="*/ 0 60000 65536"/>
              <a:gd name="T7" fmla="*/ 0 60000 65536"/>
              <a:gd name="T8" fmla="*/ 0 60000 65536"/>
              <a:gd name="T9" fmla="*/ 0 w 3648"/>
              <a:gd name="T10" fmla="*/ 0 h 1344"/>
              <a:gd name="T11" fmla="*/ 3648 w 3648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48" h="1344">
                <a:moveTo>
                  <a:pt x="3648" y="1344"/>
                </a:moveTo>
                <a:lnTo>
                  <a:pt x="0" y="1344"/>
                </a:lnTo>
                <a:lnTo>
                  <a:pt x="0" y="0"/>
                </a:lnTo>
              </a:path>
            </a:pathLst>
          </a:custGeom>
          <a:solidFill>
            <a:srgbClr val="996600">
              <a:alpha val="8588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6087" name="AutoShape 8"/>
          <p:cNvSpPr>
            <a:spLocks noChangeArrowheads="1"/>
          </p:cNvSpPr>
          <p:nvPr/>
        </p:nvSpPr>
        <p:spPr bwMode="auto">
          <a:xfrm rot="-1706787">
            <a:off x="6096000" y="4572000"/>
            <a:ext cx="3276600" cy="1371600"/>
          </a:xfrm>
          <a:prstGeom prst="leftArrow">
            <a:avLst>
              <a:gd name="adj1" fmla="val 50000"/>
              <a:gd name="adj2" fmla="val 59722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Stream</a:t>
            </a:r>
          </a:p>
        </p:txBody>
      </p:sp>
      <p:sp>
        <p:nvSpPr>
          <p:cNvPr id="46088" name="AutoShape 9"/>
          <p:cNvSpPr>
            <a:spLocks noChangeArrowheads="1"/>
          </p:cNvSpPr>
          <p:nvPr/>
        </p:nvSpPr>
        <p:spPr bwMode="auto">
          <a:xfrm>
            <a:off x="1676400" y="1981200"/>
            <a:ext cx="762000" cy="990600"/>
          </a:xfrm>
          <a:prstGeom prst="downArrow">
            <a:avLst>
              <a:gd name="adj1" fmla="val 50000"/>
              <a:gd name="adj2" fmla="val 3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Text Box 10"/>
          <p:cNvSpPr txBox="1">
            <a:spLocks noChangeArrowheads="1"/>
          </p:cNvSpPr>
          <p:nvPr/>
        </p:nvSpPr>
        <p:spPr bwMode="auto">
          <a:xfrm>
            <a:off x="1143000" y="1462088"/>
            <a:ext cx="2441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Pollutant input</a:t>
            </a:r>
          </a:p>
        </p:txBody>
      </p:sp>
      <p:sp>
        <p:nvSpPr>
          <p:cNvPr id="46090" name="AutoShape 11"/>
          <p:cNvSpPr>
            <a:spLocks noChangeArrowheads="1"/>
          </p:cNvSpPr>
          <p:nvPr/>
        </p:nvSpPr>
        <p:spPr bwMode="auto">
          <a:xfrm rot="1504465">
            <a:off x="838200" y="25908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000080">
              <a:alpha val="9882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Text Box 12"/>
          <p:cNvSpPr txBox="1">
            <a:spLocks noChangeArrowheads="1"/>
          </p:cNvSpPr>
          <p:nvPr/>
        </p:nvSpPr>
        <p:spPr bwMode="auto">
          <a:xfrm>
            <a:off x="381000" y="217805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99"/>
                </a:solidFill>
              </a:rPr>
              <a:t>Y</a:t>
            </a:r>
          </a:p>
        </p:txBody>
      </p:sp>
      <p:sp>
        <p:nvSpPr>
          <p:cNvPr id="46092" name="AutoShape 13"/>
          <p:cNvSpPr>
            <a:spLocks noChangeArrowheads="1"/>
          </p:cNvSpPr>
          <p:nvPr/>
        </p:nvSpPr>
        <p:spPr bwMode="auto">
          <a:xfrm rot="-4050719">
            <a:off x="2647950" y="2990850"/>
            <a:ext cx="571500" cy="990600"/>
          </a:xfrm>
          <a:prstGeom prst="downArrow">
            <a:avLst>
              <a:gd name="adj1" fmla="val 50000"/>
              <a:gd name="adj2" fmla="val 43333"/>
            </a:avLst>
          </a:prstGeom>
          <a:solidFill>
            <a:srgbClr val="FF66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AutoShape 14"/>
          <p:cNvSpPr>
            <a:spLocks noChangeArrowheads="1"/>
          </p:cNvSpPr>
          <p:nvPr/>
        </p:nvSpPr>
        <p:spPr bwMode="auto">
          <a:xfrm>
            <a:off x="4191000" y="2819400"/>
            <a:ext cx="838200" cy="3810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AutoShape 15"/>
          <p:cNvSpPr>
            <a:spLocks noChangeArrowheads="1"/>
          </p:cNvSpPr>
          <p:nvPr/>
        </p:nvSpPr>
        <p:spPr bwMode="auto">
          <a:xfrm rot="-4050719">
            <a:off x="4133850" y="3486150"/>
            <a:ext cx="342900" cy="990600"/>
          </a:xfrm>
          <a:prstGeom prst="downArrow">
            <a:avLst>
              <a:gd name="adj1" fmla="val 50000"/>
              <a:gd name="adj2" fmla="val 72222"/>
            </a:avLst>
          </a:prstGeom>
          <a:solidFill>
            <a:srgbClr val="FF66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AutoShape 16"/>
          <p:cNvSpPr>
            <a:spLocks noChangeArrowheads="1"/>
          </p:cNvSpPr>
          <p:nvPr/>
        </p:nvSpPr>
        <p:spPr bwMode="auto">
          <a:xfrm rot="-4050719">
            <a:off x="5810250" y="4133850"/>
            <a:ext cx="342900" cy="990600"/>
          </a:xfrm>
          <a:prstGeom prst="downArrow">
            <a:avLst>
              <a:gd name="adj1" fmla="val 50000"/>
              <a:gd name="adj2" fmla="val 72222"/>
            </a:avLst>
          </a:prstGeom>
          <a:solidFill>
            <a:srgbClr val="FF66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AutoShape 17"/>
          <p:cNvSpPr>
            <a:spLocks noChangeArrowheads="1"/>
          </p:cNvSpPr>
          <p:nvPr/>
        </p:nvSpPr>
        <p:spPr bwMode="auto">
          <a:xfrm>
            <a:off x="5715000" y="3505200"/>
            <a:ext cx="838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AutoShape 18"/>
          <p:cNvSpPr>
            <a:spLocks noChangeArrowheads="1"/>
          </p:cNvSpPr>
          <p:nvPr/>
        </p:nvSpPr>
        <p:spPr bwMode="auto">
          <a:xfrm>
            <a:off x="7239000" y="3962400"/>
            <a:ext cx="838200" cy="3810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4800" y="5562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Adrian </a:t>
            </a:r>
            <a:r>
              <a:rPr lang="en-US" dirty="0" err="1" smtClean="0"/>
              <a:t>Vogl</a:t>
            </a:r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Water Purification: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Nutrient Retention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10313</TotalTime>
  <Words>195</Words>
  <Application>Microsoft Office PowerPoint</Application>
  <PresentationFormat>On-screen Show (4:3)</PresentationFormat>
  <Paragraphs>108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Constantia</vt:lpstr>
      <vt:lpstr>Wingdings 2</vt:lpstr>
      <vt:lpstr>Flow</vt:lpstr>
      <vt:lpstr>SGA Mentoring Scheme Experience Brian Kastl (Mentee) and JuanSe Sebastian Lozano (Mentor) October 27, 2014</vt:lpstr>
      <vt:lpstr>Ecosystem Assessment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Ecosystem Services Partnership Conference</vt:lpstr>
      <vt:lpstr>Take home messages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</dc:creator>
  <cp:lastModifiedBy>Annabel Crowther</cp:lastModifiedBy>
  <cp:revision>433</cp:revision>
  <dcterms:created xsi:type="dcterms:W3CDTF">2006-08-16T00:00:00Z</dcterms:created>
  <dcterms:modified xsi:type="dcterms:W3CDTF">2015-04-10T14:46:13Z</dcterms:modified>
</cp:coreProperties>
</file>